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4" r:id="rId8"/>
    <p:sldId id="263" r:id="rId9"/>
    <p:sldId id="265" r:id="rId10"/>
    <p:sldId id="281" r:id="rId11"/>
    <p:sldId id="266" r:id="rId12"/>
    <p:sldId id="267" r:id="rId13"/>
    <p:sldId id="268" r:id="rId14"/>
    <p:sldId id="269" r:id="rId15"/>
    <p:sldId id="270" r:id="rId16"/>
    <p:sldId id="271" r:id="rId17"/>
    <p:sldId id="272" r:id="rId18"/>
    <p:sldId id="273" r:id="rId19"/>
    <p:sldId id="275" r:id="rId20"/>
    <p:sldId id="274" r:id="rId21"/>
    <p:sldId id="276"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2737C-BDD8-46A3-A286-459A575182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8132A00-DA78-475B-A2FD-334AD5DEE5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DDA3FFB-5139-4431-B305-EA3BB5AB7806}"/>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5" name="Footer Placeholder 4">
            <a:extLst>
              <a:ext uri="{FF2B5EF4-FFF2-40B4-BE49-F238E27FC236}">
                <a16:creationId xmlns:a16="http://schemas.microsoft.com/office/drawing/2014/main" id="{0AEB5EC3-FC6F-45AD-B008-8DB24B5972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D88101-B176-4F88-9640-E2F9D5053925}"/>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949266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ED2D-9634-40AC-B3FE-85E339AD9BC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FEBEB30-5F51-40CF-9BBA-D671221061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3B72B5-91DE-456F-8329-8C80A10A4B1F}"/>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5" name="Footer Placeholder 4">
            <a:extLst>
              <a:ext uri="{FF2B5EF4-FFF2-40B4-BE49-F238E27FC236}">
                <a16:creationId xmlns:a16="http://schemas.microsoft.com/office/drawing/2014/main" id="{B32F645B-F912-4618-8B19-E198D15DB8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94FA6-2752-471E-8A1D-2126E18103FE}"/>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200745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94393E-B4BA-4730-86D5-034ADCC513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34CA91-01E9-4D88-8CA2-982AE5C623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66DD50-0EC5-4D64-9DFC-A231A5605F34}"/>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5" name="Footer Placeholder 4">
            <a:extLst>
              <a:ext uri="{FF2B5EF4-FFF2-40B4-BE49-F238E27FC236}">
                <a16:creationId xmlns:a16="http://schemas.microsoft.com/office/drawing/2014/main" id="{373048B8-48AF-4EED-99EF-2714AFC37B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55568D-C16A-4F9C-806C-18C6B99C77FC}"/>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290762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5D5D-F0EB-4E5A-ACAB-43E5A908227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44592E-9CE3-4790-90B2-0BB46740F6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0B5673-8701-41E6-9A05-8024DFCB0C0E}"/>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5" name="Footer Placeholder 4">
            <a:extLst>
              <a:ext uri="{FF2B5EF4-FFF2-40B4-BE49-F238E27FC236}">
                <a16:creationId xmlns:a16="http://schemas.microsoft.com/office/drawing/2014/main" id="{2721C3D1-707A-447D-B6FA-259C97E6D4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1CCB41-23D5-4751-9507-86266E2039CC}"/>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49732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C790-D070-4781-BFF4-9F870402F6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4CDACF-9E2B-46C6-A803-8733B7E7AE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1F7357-C26F-49BF-968C-E3D73AD424B5}"/>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5" name="Footer Placeholder 4">
            <a:extLst>
              <a:ext uri="{FF2B5EF4-FFF2-40B4-BE49-F238E27FC236}">
                <a16:creationId xmlns:a16="http://schemas.microsoft.com/office/drawing/2014/main" id="{F33D779A-A6F6-4D92-BA5E-67471E7C19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977F3B-9F10-4425-9951-8121249A1CBE}"/>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3674232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5764-D8B3-4C5F-A82E-B3F03622F3B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E386A7A-559C-4F55-AEF4-8D5AAD4506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2E8526B-A39F-4D4B-B6B0-4F33DEF37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2F6B256-B89B-463E-87FD-CBE794E3F1CC}"/>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6" name="Footer Placeholder 5">
            <a:extLst>
              <a:ext uri="{FF2B5EF4-FFF2-40B4-BE49-F238E27FC236}">
                <a16:creationId xmlns:a16="http://schemas.microsoft.com/office/drawing/2014/main" id="{9258F6F7-0B97-44BB-98AE-576E8018EE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F8E625-B5AC-494A-9B92-99835CF60280}"/>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2502139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3D78-9A53-49AE-841D-4421A9C5946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9970A0-1213-4769-A2DC-7E69155DA4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C25872-5FCA-401F-8FC1-6C1A20FDE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ED88D17-4231-4938-B214-40A1FD8182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ED52E3-ACA6-4394-9385-4C2DC66895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C7F6855-B96E-44F0-BC0D-1A897E09E7CA}"/>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8" name="Footer Placeholder 7">
            <a:extLst>
              <a:ext uri="{FF2B5EF4-FFF2-40B4-BE49-F238E27FC236}">
                <a16:creationId xmlns:a16="http://schemas.microsoft.com/office/drawing/2014/main" id="{7F534CF4-8390-47AD-BB78-C27306CCC62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3B44E9C-9F5C-4D98-A246-1561D1159BD9}"/>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377470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E1E1-DCF0-4F84-B3B6-50805891FBE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81BDDF5-DB1D-471B-B997-2507D568FF6C}"/>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4" name="Footer Placeholder 3">
            <a:extLst>
              <a:ext uri="{FF2B5EF4-FFF2-40B4-BE49-F238E27FC236}">
                <a16:creationId xmlns:a16="http://schemas.microsoft.com/office/drawing/2014/main" id="{1C7B9A35-0E22-43D3-B467-CA5CA25C869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A2FCC6C-4B0C-4C0B-BA1A-05937A8567D6}"/>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29666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5D98A-95A3-45E2-937E-2C7ADC64A40B}"/>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3" name="Footer Placeholder 2">
            <a:extLst>
              <a:ext uri="{FF2B5EF4-FFF2-40B4-BE49-F238E27FC236}">
                <a16:creationId xmlns:a16="http://schemas.microsoft.com/office/drawing/2014/main" id="{F29B30F4-ECCD-474C-8F7F-41FB38777BF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4B19A7F-37B3-46A0-8978-6073E15F57F5}"/>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1265728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BE24-B5D7-4C59-B0DE-C37354845C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7A8E704-1355-447D-9D21-ECB93502F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8675778-FAF2-4117-9F2D-FEBA51C17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09FD4C-DA51-4163-A1B7-73E30B1C011A}"/>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6" name="Footer Placeholder 5">
            <a:extLst>
              <a:ext uri="{FF2B5EF4-FFF2-40B4-BE49-F238E27FC236}">
                <a16:creationId xmlns:a16="http://schemas.microsoft.com/office/drawing/2014/main" id="{4AA05BD1-93F8-4050-B0E9-0D67C51FD0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FB7E8F-1B4B-4541-9A18-87A7C932E010}"/>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2208732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ED95-530F-4E90-BF5C-980E89166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AA81A4-D248-4DB6-9134-AEAA0E749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CCF69A-62EA-47C5-AC56-ADFF2C93A6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CE5A0C-8389-4E4E-AC4A-A37266478756}"/>
              </a:ext>
            </a:extLst>
          </p:cNvPr>
          <p:cNvSpPr>
            <a:spLocks noGrp="1"/>
          </p:cNvSpPr>
          <p:nvPr>
            <p:ph type="dt" sz="half" idx="10"/>
          </p:nvPr>
        </p:nvSpPr>
        <p:spPr/>
        <p:txBody>
          <a:bodyPr/>
          <a:lstStyle/>
          <a:p>
            <a:fld id="{0A27772A-A08E-47F2-B230-22DAD216D6B7}" type="datetimeFigureOut">
              <a:rPr lang="en-GB" smtClean="0"/>
              <a:t>08/01/2020</a:t>
            </a:fld>
            <a:endParaRPr lang="en-GB"/>
          </a:p>
        </p:txBody>
      </p:sp>
      <p:sp>
        <p:nvSpPr>
          <p:cNvPr id="6" name="Footer Placeholder 5">
            <a:extLst>
              <a:ext uri="{FF2B5EF4-FFF2-40B4-BE49-F238E27FC236}">
                <a16:creationId xmlns:a16="http://schemas.microsoft.com/office/drawing/2014/main" id="{F758A371-77E4-4AFF-806E-211C8AFA5D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CB09CFE-8C6A-40B7-8282-A53D35E4D379}"/>
              </a:ext>
            </a:extLst>
          </p:cNvPr>
          <p:cNvSpPr>
            <a:spLocks noGrp="1"/>
          </p:cNvSpPr>
          <p:nvPr>
            <p:ph type="sldNum" sz="quarter" idx="12"/>
          </p:nvPr>
        </p:nvSpPr>
        <p:spPr/>
        <p:txBody>
          <a:bodyPr/>
          <a:lstStyle/>
          <a:p>
            <a:fld id="{48EEF777-B3A4-4788-991E-7E547D33E5D2}" type="slidenum">
              <a:rPr lang="en-GB" smtClean="0"/>
              <a:t>‹#›</a:t>
            </a:fld>
            <a:endParaRPr lang="en-GB"/>
          </a:p>
        </p:txBody>
      </p:sp>
    </p:spTree>
    <p:extLst>
      <p:ext uri="{BB962C8B-B14F-4D97-AF65-F5344CB8AC3E}">
        <p14:creationId xmlns:p14="http://schemas.microsoft.com/office/powerpoint/2010/main" val="1042558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39CD5-BD60-4D6E-83C3-D94BC782A8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FCFA15-76CC-4BAD-A8A2-773971BC2E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E6A934-6B27-4106-8E3E-7F70F4AB8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7772A-A08E-47F2-B230-22DAD216D6B7}" type="datetimeFigureOut">
              <a:rPr lang="en-GB" smtClean="0"/>
              <a:t>08/01/2020</a:t>
            </a:fld>
            <a:endParaRPr lang="en-GB"/>
          </a:p>
        </p:txBody>
      </p:sp>
      <p:sp>
        <p:nvSpPr>
          <p:cNvPr id="5" name="Footer Placeholder 4">
            <a:extLst>
              <a:ext uri="{FF2B5EF4-FFF2-40B4-BE49-F238E27FC236}">
                <a16:creationId xmlns:a16="http://schemas.microsoft.com/office/drawing/2014/main" id="{DC620E51-4472-4D24-98AA-893844342D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8E05562-0A9C-4414-B592-19392D0D8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EEF777-B3A4-4788-991E-7E547D33E5D2}" type="slidenum">
              <a:rPr lang="en-GB" smtClean="0"/>
              <a:t>‹#›</a:t>
            </a:fld>
            <a:endParaRPr lang="en-GB"/>
          </a:p>
        </p:txBody>
      </p:sp>
    </p:spTree>
    <p:extLst>
      <p:ext uri="{BB962C8B-B14F-4D97-AF65-F5344CB8AC3E}">
        <p14:creationId xmlns:p14="http://schemas.microsoft.com/office/powerpoint/2010/main" val="980211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7A72-7109-4C29-9D05-5245031487FA}"/>
              </a:ext>
            </a:extLst>
          </p:cNvPr>
          <p:cNvSpPr>
            <a:spLocks noGrp="1"/>
          </p:cNvSpPr>
          <p:nvPr>
            <p:ph type="ctrTitle"/>
          </p:nvPr>
        </p:nvSpPr>
        <p:spPr>
          <a:xfrm>
            <a:off x="778276" y="74798"/>
            <a:ext cx="9144000" cy="1655762"/>
          </a:xfrm>
        </p:spPr>
        <p:txBody>
          <a:bodyPr>
            <a:normAutofit fontScale="90000"/>
          </a:bodyPr>
          <a:lstStyle/>
          <a:p>
            <a:r>
              <a:rPr lang="en-GB" dirty="0" err="1"/>
              <a:t>Simatic</a:t>
            </a:r>
            <a:r>
              <a:rPr lang="en-GB" dirty="0"/>
              <a:t> S7-plc OPC Hardware Configuration Guide</a:t>
            </a:r>
          </a:p>
        </p:txBody>
      </p:sp>
      <p:sp>
        <p:nvSpPr>
          <p:cNvPr id="3" name="Subtitle 2">
            <a:extLst>
              <a:ext uri="{FF2B5EF4-FFF2-40B4-BE49-F238E27FC236}">
                <a16:creationId xmlns:a16="http://schemas.microsoft.com/office/drawing/2014/main" id="{C4E65851-F6A3-4230-B313-38579F3024D6}"/>
              </a:ext>
            </a:extLst>
          </p:cNvPr>
          <p:cNvSpPr>
            <a:spLocks noGrp="1"/>
          </p:cNvSpPr>
          <p:nvPr>
            <p:ph type="subTitle" idx="1"/>
          </p:nvPr>
        </p:nvSpPr>
        <p:spPr>
          <a:xfrm>
            <a:off x="352148" y="2363527"/>
            <a:ext cx="9144000" cy="2634602"/>
          </a:xfrm>
        </p:spPr>
        <p:txBody>
          <a:bodyPr/>
          <a:lstStyle/>
          <a:p>
            <a:pPr algn="l"/>
            <a:r>
              <a:rPr lang="en-GB" dirty="0"/>
              <a:t>Pre Requisites:</a:t>
            </a:r>
          </a:p>
          <a:p>
            <a:pPr marL="342900" indent="-342900" algn="l">
              <a:buFont typeface="Arial" panose="020B0604020202020204" pitchFamily="34" charset="0"/>
              <a:buChar char="•"/>
            </a:pPr>
            <a:r>
              <a:rPr lang="en-GB" dirty="0" err="1"/>
              <a:t>Simatic</a:t>
            </a:r>
            <a:r>
              <a:rPr lang="en-GB" dirty="0"/>
              <a:t> s7 plc.</a:t>
            </a:r>
          </a:p>
          <a:p>
            <a:pPr marL="342900" indent="-342900" algn="l">
              <a:buFont typeface="Arial" panose="020B0604020202020204" pitchFamily="34" charset="0"/>
              <a:buChar char="•"/>
            </a:pPr>
            <a:r>
              <a:rPr lang="en-GB" dirty="0"/>
              <a:t>Tia portal v15.</a:t>
            </a:r>
          </a:p>
          <a:p>
            <a:pPr marL="342900" indent="-342900" algn="l">
              <a:buFont typeface="Arial" panose="020B0604020202020204" pitchFamily="34" charset="0"/>
              <a:buChar char="•"/>
            </a:pPr>
            <a:r>
              <a:rPr lang="en-GB" dirty="0" err="1"/>
              <a:t>Simatic</a:t>
            </a:r>
            <a:r>
              <a:rPr lang="en-GB" dirty="0"/>
              <a:t> Net.</a:t>
            </a:r>
          </a:p>
          <a:p>
            <a:pPr algn="l"/>
            <a:r>
              <a:rPr lang="en-GB" dirty="0"/>
              <a:t>Note:  Before proceeding with this guide, make sure that </a:t>
            </a:r>
            <a:r>
              <a:rPr lang="en-GB" dirty="0" err="1"/>
              <a:t>Simatic</a:t>
            </a:r>
            <a:r>
              <a:rPr lang="en-GB" dirty="0"/>
              <a:t> Net is installed along with </a:t>
            </a:r>
            <a:r>
              <a:rPr lang="en-GB" dirty="0" err="1"/>
              <a:t>tia</a:t>
            </a:r>
            <a:r>
              <a:rPr lang="en-GB" dirty="0"/>
              <a:t> portal</a:t>
            </a:r>
          </a:p>
          <a:p>
            <a:pPr marL="342900" indent="-342900" algn="l">
              <a:buFont typeface="Arial" panose="020B0604020202020204" pitchFamily="34" charset="0"/>
              <a:buChar char="•"/>
            </a:pPr>
            <a:endParaRPr lang="en-GB" dirty="0"/>
          </a:p>
          <a:p>
            <a:pPr algn="l"/>
            <a:endParaRPr lang="en-GB" dirty="0"/>
          </a:p>
          <a:p>
            <a:pPr algn="l"/>
            <a:endParaRPr lang="en-GB" dirty="0"/>
          </a:p>
        </p:txBody>
      </p:sp>
    </p:spTree>
    <p:extLst>
      <p:ext uri="{BB962C8B-B14F-4D97-AF65-F5344CB8AC3E}">
        <p14:creationId xmlns:p14="http://schemas.microsoft.com/office/powerpoint/2010/main" val="1167775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224504" y="162563"/>
            <a:ext cx="10535232" cy="369332"/>
          </a:xfrm>
          <a:prstGeom prst="rect">
            <a:avLst/>
          </a:prstGeom>
          <a:noFill/>
        </p:spPr>
        <p:txBody>
          <a:bodyPr wrap="square" rtlCol="0">
            <a:spAutoFit/>
          </a:bodyPr>
          <a:lstStyle/>
          <a:p>
            <a:pPr marL="285750" indent="-285750">
              <a:buFont typeface="Arial" panose="020B0604020202020204" pitchFamily="34" charset="0"/>
              <a:buChar char="•"/>
            </a:pPr>
            <a:r>
              <a:rPr lang="en-GB" dirty="0"/>
              <a:t>In Network View open CP IE properties and make sure that “Access via OPC server” is checked</a:t>
            </a:r>
          </a:p>
        </p:txBody>
      </p:sp>
      <p:pic>
        <p:nvPicPr>
          <p:cNvPr id="9" name="Content Placeholder 8">
            <a:extLst>
              <a:ext uri="{FF2B5EF4-FFF2-40B4-BE49-F238E27FC236}">
                <a16:creationId xmlns:a16="http://schemas.microsoft.com/office/drawing/2014/main" id="{CB652657-33A1-4ADA-95F6-5D2A696EADED}"/>
              </a:ext>
            </a:extLst>
          </p:cNvPr>
          <p:cNvPicPr>
            <a:picLocks noGrp="1" noChangeAspect="1"/>
          </p:cNvPicPr>
          <p:nvPr>
            <p:ph idx="1"/>
          </p:nvPr>
        </p:nvPicPr>
        <p:blipFill>
          <a:blip r:embed="rId2"/>
          <a:stretch>
            <a:fillRect/>
          </a:stretch>
        </p:blipFill>
        <p:spPr>
          <a:xfrm>
            <a:off x="1083076" y="698433"/>
            <a:ext cx="7679184" cy="5652554"/>
          </a:xfrm>
          <a:prstGeom prst="rect">
            <a:avLst/>
          </a:prstGeom>
        </p:spPr>
      </p:pic>
    </p:spTree>
    <p:extLst>
      <p:ext uri="{BB962C8B-B14F-4D97-AF65-F5344CB8AC3E}">
        <p14:creationId xmlns:p14="http://schemas.microsoft.com/office/powerpoint/2010/main" val="1061741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224503" y="162563"/>
            <a:ext cx="9798385" cy="369332"/>
          </a:xfrm>
          <a:prstGeom prst="rect">
            <a:avLst/>
          </a:prstGeom>
          <a:noFill/>
        </p:spPr>
        <p:txBody>
          <a:bodyPr wrap="square" rtlCol="0">
            <a:spAutoFit/>
          </a:bodyPr>
          <a:lstStyle/>
          <a:p>
            <a:pPr marL="285750" indent="-285750">
              <a:buFont typeface="Arial" panose="020B0604020202020204" pitchFamily="34" charset="0"/>
              <a:buChar char="•"/>
            </a:pPr>
            <a:r>
              <a:rPr lang="en-GB" dirty="0"/>
              <a:t>In Network View click on connections and right click on </a:t>
            </a:r>
            <a:r>
              <a:rPr lang="en-GB" dirty="0" err="1"/>
              <a:t>opc</a:t>
            </a:r>
            <a:r>
              <a:rPr lang="en-GB" dirty="0"/>
              <a:t> server and select add new connection</a:t>
            </a:r>
          </a:p>
        </p:txBody>
      </p:sp>
      <p:pic>
        <p:nvPicPr>
          <p:cNvPr id="5" name="Content Placeholder 4">
            <a:extLst>
              <a:ext uri="{FF2B5EF4-FFF2-40B4-BE49-F238E27FC236}">
                <a16:creationId xmlns:a16="http://schemas.microsoft.com/office/drawing/2014/main" id="{1C3858C0-D4BE-4C60-AE5B-4B1CE99744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912" y="991123"/>
            <a:ext cx="10693870" cy="5125592"/>
          </a:xfrm>
        </p:spPr>
      </p:pic>
      <p:sp>
        <p:nvSpPr>
          <p:cNvPr id="7" name="Arrow: Right 6">
            <a:extLst>
              <a:ext uri="{FF2B5EF4-FFF2-40B4-BE49-F238E27FC236}">
                <a16:creationId xmlns:a16="http://schemas.microsoft.com/office/drawing/2014/main" id="{69C3C467-F7E9-4B13-A1DA-6DD07C65DEB0}"/>
              </a:ext>
            </a:extLst>
          </p:cNvPr>
          <p:cNvSpPr/>
          <p:nvPr/>
        </p:nvSpPr>
        <p:spPr>
          <a:xfrm>
            <a:off x="3311371" y="1793289"/>
            <a:ext cx="257452" cy="133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0249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801552" y="259759"/>
            <a:ext cx="9798385" cy="646331"/>
          </a:xfrm>
          <a:prstGeom prst="rect">
            <a:avLst/>
          </a:prstGeom>
          <a:noFill/>
        </p:spPr>
        <p:txBody>
          <a:bodyPr wrap="square" rtlCol="0">
            <a:spAutoFit/>
          </a:bodyPr>
          <a:lstStyle/>
          <a:p>
            <a:pPr marL="285750" indent="-285750">
              <a:buFont typeface="Arial" panose="020B0604020202020204" pitchFamily="34" charset="0"/>
              <a:buChar char="•"/>
            </a:pPr>
            <a:r>
              <a:rPr lang="en-GB" dirty="0"/>
              <a:t>Select connection type as “S7 connection”</a:t>
            </a:r>
          </a:p>
          <a:p>
            <a:pPr marL="285750" indent="-285750">
              <a:buFont typeface="Arial" panose="020B0604020202020204" pitchFamily="34" charset="0"/>
              <a:buChar char="•"/>
            </a:pPr>
            <a:r>
              <a:rPr lang="en-GB" dirty="0"/>
              <a:t>Click on the PLC on the left  and select the connection and click add</a:t>
            </a:r>
          </a:p>
        </p:txBody>
      </p:sp>
      <p:pic>
        <p:nvPicPr>
          <p:cNvPr id="7" name="Content Placeholder 6">
            <a:extLst>
              <a:ext uri="{FF2B5EF4-FFF2-40B4-BE49-F238E27FC236}">
                <a16:creationId xmlns:a16="http://schemas.microsoft.com/office/drawing/2014/main" id="{71408F90-08C3-44FB-B32C-D22BC357BE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552" y="1136341"/>
            <a:ext cx="8093873" cy="5468103"/>
          </a:xfrm>
        </p:spPr>
      </p:pic>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D3BB86A8-E7A5-4FA5-A607-84EF7E2CD0A6}"/>
              </a:ext>
            </a:extLst>
          </p:cNvPr>
          <p:cNvSpPr/>
          <p:nvPr/>
        </p:nvSpPr>
        <p:spPr>
          <a:xfrm>
            <a:off x="637713" y="2371818"/>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98D339D8-1633-4808-90C8-515249FC6876}"/>
              </a:ext>
            </a:extLst>
          </p:cNvPr>
          <p:cNvSpPr/>
          <p:nvPr/>
        </p:nvSpPr>
        <p:spPr>
          <a:xfrm>
            <a:off x="2439879" y="2664781"/>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717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792674" y="259759"/>
            <a:ext cx="9798385" cy="646331"/>
          </a:xfrm>
          <a:prstGeom prst="rect">
            <a:avLst/>
          </a:prstGeom>
          <a:noFill/>
        </p:spPr>
        <p:txBody>
          <a:bodyPr wrap="square" rtlCol="0">
            <a:spAutoFit/>
          </a:bodyPr>
          <a:lstStyle/>
          <a:p>
            <a:pPr marL="285750" indent="-285750">
              <a:buFont typeface="Arial" panose="020B0604020202020204" pitchFamily="34" charset="0"/>
              <a:buChar char="•"/>
            </a:pPr>
            <a:r>
              <a:rPr lang="en-GB" dirty="0"/>
              <a:t>After adding the connection, click on the s7_connection and under </a:t>
            </a:r>
            <a:r>
              <a:rPr lang="en-GB" dirty="0" err="1"/>
              <a:t>opc</a:t>
            </a:r>
            <a:r>
              <a:rPr lang="en-GB" dirty="0"/>
              <a:t> section, select “Maintain connection Permanently”.</a:t>
            </a:r>
          </a:p>
        </p:txBody>
      </p:sp>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Content Placeholder 13">
            <a:extLst>
              <a:ext uri="{FF2B5EF4-FFF2-40B4-BE49-F238E27FC236}">
                <a16:creationId xmlns:a16="http://schemas.microsoft.com/office/drawing/2014/main" id="{267D04F7-BB2A-4FC9-A7D5-A9A429A34A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8875" y="1475323"/>
            <a:ext cx="6355081" cy="5122918"/>
          </a:xfrm>
        </p:spPr>
      </p:pic>
      <p:sp>
        <p:nvSpPr>
          <p:cNvPr id="10" name="Arrow: Right 9">
            <a:extLst>
              <a:ext uri="{FF2B5EF4-FFF2-40B4-BE49-F238E27FC236}">
                <a16:creationId xmlns:a16="http://schemas.microsoft.com/office/drawing/2014/main" id="{98D339D8-1633-4808-90C8-515249FC6876}"/>
              </a:ext>
            </a:extLst>
          </p:cNvPr>
          <p:cNvSpPr/>
          <p:nvPr/>
        </p:nvSpPr>
        <p:spPr>
          <a:xfrm>
            <a:off x="4321131" y="2949606"/>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D3BB86A8-E7A5-4FA5-A607-84EF7E2CD0A6}"/>
              </a:ext>
            </a:extLst>
          </p:cNvPr>
          <p:cNvSpPr/>
          <p:nvPr/>
        </p:nvSpPr>
        <p:spPr>
          <a:xfrm>
            <a:off x="3034685" y="4795421"/>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9C1E7AD7-35A8-49C1-ACFC-6CAC696433EA}"/>
              </a:ext>
            </a:extLst>
          </p:cNvPr>
          <p:cNvSpPr/>
          <p:nvPr/>
        </p:nvSpPr>
        <p:spPr>
          <a:xfrm>
            <a:off x="4527613" y="4423889"/>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2760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1196806" y="331784"/>
            <a:ext cx="9798385" cy="369332"/>
          </a:xfrm>
          <a:prstGeom prst="rect">
            <a:avLst/>
          </a:prstGeom>
          <a:noFill/>
        </p:spPr>
        <p:txBody>
          <a:bodyPr wrap="square" rtlCol="0">
            <a:spAutoFit/>
          </a:bodyPr>
          <a:lstStyle/>
          <a:p>
            <a:pPr marL="285750" indent="-285750">
              <a:buFont typeface="Arial" panose="020B0604020202020204" pitchFamily="34" charset="0"/>
              <a:buChar char="•"/>
            </a:pPr>
            <a:r>
              <a:rPr lang="en-GB" dirty="0"/>
              <a:t>Click on </a:t>
            </a:r>
            <a:r>
              <a:rPr lang="en-GB" dirty="0" err="1"/>
              <a:t>opc</a:t>
            </a:r>
            <a:r>
              <a:rPr lang="en-GB" dirty="0"/>
              <a:t> Server and select OPC symbols under S7 tab and select ALL</a:t>
            </a:r>
          </a:p>
        </p:txBody>
      </p:sp>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Content Placeholder 12">
            <a:extLst>
              <a:ext uri="{FF2B5EF4-FFF2-40B4-BE49-F238E27FC236}">
                <a16:creationId xmlns:a16="http://schemas.microsoft.com/office/drawing/2014/main" id="{48B253B6-0567-4862-88A0-CFAA0D44A5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8244" y="1253331"/>
            <a:ext cx="6165295" cy="4351338"/>
          </a:xfrm>
        </p:spPr>
      </p:pic>
      <p:sp>
        <p:nvSpPr>
          <p:cNvPr id="10" name="Arrow: Right 9">
            <a:extLst>
              <a:ext uri="{FF2B5EF4-FFF2-40B4-BE49-F238E27FC236}">
                <a16:creationId xmlns:a16="http://schemas.microsoft.com/office/drawing/2014/main" id="{98D339D8-1633-4808-90C8-515249FC6876}"/>
              </a:ext>
            </a:extLst>
          </p:cNvPr>
          <p:cNvSpPr/>
          <p:nvPr/>
        </p:nvSpPr>
        <p:spPr>
          <a:xfrm>
            <a:off x="2276505" y="4476566"/>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 14">
            <a:extLst>
              <a:ext uri="{FF2B5EF4-FFF2-40B4-BE49-F238E27FC236}">
                <a16:creationId xmlns:a16="http://schemas.microsoft.com/office/drawing/2014/main" id="{2FA7CA29-E1C5-4594-95CB-01CF1D0094B2}"/>
              </a:ext>
            </a:extLst>
          </p:cNvPr>
          <p:cNvSpPr/>
          <p:nvPr/>
        </p:nvSpPr>
        <p:spPr>
          <a:xfrm>
            <a:off x="5933242" y="2216187"/>
            <a:ext cx="399496" cy="1509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0293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1196806" y="331784"/>
            <a:ext cx="9798385" cy="369332"/>
          </a:xfrm>
          <a:prstGeom prst="rect">
            <a:avLst/>
          </a:prstGeom>
          <a:noFill/>
        </p:spPr>
        <p:txBody>
          <a:bodyPr wrap="square" rtlCol="0">
            <a:spAutoFit/>
          </a:bodyPr>
          <a:lstStyle/>
          <a:p>
            <a:pPr marL="285750" indent="-285750">
              <a:buFont typeface="Arial" panose="020B0604020202020204" pitchFamily="34" charset="0"/>
              <a:buChar char="•"/>
            </a:pPr>
            <a:r>
              <a:rPr lang="en-GB" dirty="0"/>
              <a:t>In PC properties check “Generate XDB file” and select a path to save the XDB file</a:t>
            </a:r>
          </a:p>
        </p:txBody>
      </p:sp>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 14">
            <a:extLst>
              <a:ext uri="{FF2B5EF4-FFF2-40B4-BE49-F238E27FC236}">
                <a16:creationId xmlns:a16="http://schemas.microsoft.com/office/drawing/2014/main" id="{2FA7CA29-E1C5-4594-95CB-01CF1D0094B2}"/>
              </a:ext>
            </a:extLst>
          </p:cNvPr>
          <p:cNvSpPr/>
          <p:nvPr/>
        </p:nvSpPr>
        <p:spPr>
          <a:xfrm>
            <a:off x="5933242" y="2216187"/>
            <a:ext cx="399496" cy="1509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523248BE-A230-462F-B67C-99DF2B5B1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2680" y="1011414"/>
            <a:ext cx="6397032" cy="4351338"/>
          </a:xfrm>
        </p:spPr>
      </p:pic>
      <p:sp>
        <p:nvSpPr>
          <p:cNvPr id="7" name="Arrow: Right 6">
            <a:extLst>
              <a:ext uri="{FF2B5EF4-FFF2-40B4-BE49-F238E27FC236}">
                <a16:creationId xmlns:a16="http://schemas.microsoft.com/office/drawing/2014/main" id="{D79109D7-4690-4C7B-B617-D40339807966}"/>
              </a:ext>
            </a:extLst>
          </p:cNvPr>
          <p:cNvSpPr/>
          <p:nvPr/>
        </p:nvSpPr>
        <p:spPr>
          <a:xfrm>
            <a:off x="3736222" y="2154043"/>
            <a:ext cx="381739" cy="275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98D339D8-1633-4808-90C8-515249FC6876}"/>
              </a:ext>
            </a:extLst>
          </p:cNvPr>
          <p:cNvSpPr/>
          <p:nvPr/>
        </p:nvSpPr>
        <p:spPr>
          <a:xfrm>
            <a:off x="3376675" y="4512077"/>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2078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1196806" y="331784"/>
            <a:ext cx="9798385" cy="369332"/>
          </a:xfrm>
          <a:prstGeom prst="rect">
            <a:avLst/>
          </a:prstGeom>
          <a:noFill/>
        </p:spPr>
        <p:txBody>
          <a:bodyPr wrap="square" rtlCol="0">
            <a:spAutoFit/>
          </a:bodyPr>
          <a:lstStyle/>
          <a:p>
            <a:pPr marL="285750" indent="-285750">
              <a:buFont typeface="Arial" panose="020B0604020202020204" pitchFamily="34" charset="0"/>
              <a:buChar char="•"/>
            </a:pPr>
            <a:r>
              <a:rPr lang="en-GB" dirty="0"/>
              <a:t>In PC properties check “Generate XDB file” and select a path to save the XDB file</a:t>
            </a:r>
          </a:p>
        </p:txBody>
      </p:sp>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 14">
            <a:extLst>
              <a:ext uri="{FF2B5EF4-FFF2-40B4-BE49-F238E27FC236}">
                <a16:creationId xmlns:a16="http://schemas.microsoft.com/office/drawing/2014/main" id="{2FA7CA29-E1C5-4594-95CB-01CF1D0094B2}"/>
              </a:ext>
            </a:extLst>
          </p:cNvPr>
          <p:cNvSpPr/>
          <p:nvPr/>
        </p:nvSpPr>
        <p:spPr>
          <a:xfrm>
            <a:off x="5933242" y="2216187"/>
            <a:ext cx="399496" cy="1509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523248BE-A230-462F-B67C-99DF2B5B1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2680" y="1011414"/>
            <a:ext cx="6397032" cy="4351338"/>
          </a:xfrm>
        </p:spPr>
      </p:pic>
      <p:sp>
        <p:nvSpPr>
          <p:cNvPr id="7" name="Arrow: Right 6">
            <a:extLst>
              <a:ext uri="{FF2B5EF4-FFF2-40B4-BE49-F238E27FC236}">
                <a16:creationId xmlns:a16="http://schemas.microsoft.com/office/drawing/2014/main" id="{D79109D7-4690-4C7B-B617-D40339807966}"/>
              </a:ext>
            </a:extLst>
          </p:cNvPr>
          <p:cNvSpPr/>
          <p:nvPr/>
        </p:nvSpPr>
        <p:spPr>
          <a:xfrm>
            <a:off x="3736222" y="2154043"/>
            <a:ext cx="381739" cy="275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98D339D8-1633-4808-90C8-515249FC6876}"/>
              </a:ext>
            </a:extLst>
          </p:cNvPr>
          <p:cNvSpPr/>
          <p:nvPr/>
        </p:nvSpPr>
        <p:spPr>
          <a:xfrm>
            <a:off x="3376675" y="4512077"/>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850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F5A64-34DE-41B2-8948-1435C6505B8C}"/>
              </a:ext>
            </a:extLst>
          </p:cNvPr>
          <p:cNvSpPr>
            <a:spLocks noGrp="1"/>
          </p:cNvSpPr>
          <p:nvPr>
            <p:ph idx="1"/>
          </p:nvPr>
        </p:nvSpPr>
        <p:spPr>
          <a:xfrm>
            <a:off x="696156" y="1461642"/>
            <a:ext cx="10515600" cy="4351338"/>
          </a:xfrm>
        </p:spPr>
        <p:txBody>
          <a:bodyPr>
            <a:normAutofit/>
          </a:bodyPr>
          <a:lstStyle/>
          <a:p>
            <a:r>
              <a:rPr lang="en-GB" sz="6600" dirty="0"/>
              <a:t>After all these configurations are done, download the program to PLC</a:t>
            </a:r>
          </a:p>
        </p:txBody>
      </p:sp>
    </p:spTree>
    <p:extLst>
      <p:ext uri="{BB962C8B-B14F-4D97-AF65-F5344CB8AC3E}">
        <p14:creationId xmlns:p14="http://schemas.microsoft.com/office/powerpoint/2010/main" val="128875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872574" y="303449"/>
            <a:ext cx="9798385" cy="646331"/>
          </a:xfrm>
          <a:prstGeom prst="rect">
            <a:avLst/>
          </a:prstGeom>
          <a:noFill/>
        </p:spPr>
        <p:txBody>
          <a:bodyPr wrap="square" rtlCol="0">
            <a:spAutoFit/>
          </a:bodyPr>
          <a:lstStyle/>
          <a:p>
            <a:pPr marL="285750" indent="-285750">
              <a:buFont typeface="Arial" panose="020B0604020202020204" pitchFamily="34" charset="0"/>
              <a:buChar char="•"/>
            </a:pPr>
            <a:r>
              <a:rPr lang="en-GB" dirty="0"/>
              <a:t>After Downloading , compile the pc which should create the XDB at the location you have set earlier in configuration</a:t>
            </a:r>
          </a:p>
        </p:txBody>
      </p:sp>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 14">
            <a:extLst>
              <a:ext uri="{FF2B5EF4-FFF2-40B4-BE49-F238E27FC236}">
                <a16:creationId xmlns:a16="http://schemas.microsoft.com/office/drawing/2014/main" id="{2FA7CA29-E1C5-4594-95CB-01CF1D0094B2}"/>
              </a:ext>
            </a:extLst>
          </p:cNvPr>
          <p:cNvSpPr/>
          <p:nvPr/>
        </p:nvSpPr>
        <p:spPr>
          <a:xfrm>
            <a:off x="5933242" y="2216187"/>
            <a:ext cx="399496" cy="1509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D79109D7-4690-4C7B-B617-D40339807966}"/>
              </a:ext>
            </a:extLst>
          </p:cNvPr>
          <p:cNvSpPr/>
          <p:nvPr/>
        </p:nvSpPr>
        <p:spPr>
          <a:xfrm>
            <a:off x="3736222" y="2154043"/>
            <a:ext cx="381739" cy="275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98D339D8-1633-4808-90C8-515249FC6876}"/>
              </a:ext>
            </a:extLst>
          </p:cNvPr>
          <p:cNvSpPr/>
          <p:nvPr/>
        </p:nvSpPr>
        <p:spPr>
          <a:xfrm>
            <a:off x="3376675" y="4512077"/>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8">
            <a:extLst>
              <a:ext uri="{FF2B5EF4-FFF2-40B4-BE49-F238E27FC236}">
                <a16:creationId xmlns:a16="http://schemas.microsoft.com/office/drawing/2014/main" id="{7E3F16C9-A5D7-46CA-B3B5-B63C6D7BC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357" y="1156472"/>
            <a:ext cx="9898602" cy="5289566"/>
          </a:xfrm>
        </p:spPr>
      </p:pic>
      <p:sp>
        <p:nvSpPr>
          <p:cNvPr id="11" name="Arrow: Right 10">
            <a:extLst>
              <a:ext uri="{FF2B5EF4-FFF2-40B4-BE49-F238E27FC236}">
                <a16:creationId xmlns:a16="http://schemas.microsoft.com/office/drawing/2014/main" id="{5BDBCF4B-CDB1-46D6-9583-E7D35C90F6F9}"/>
              </a:ext>
            </a:extLst>
          </p:cNvPr>
          <p:cNvSpPr/>
          <p:nvPr/>
        </p:nvSpPr>
        <p:spPr>
          <a:xfrm>
            <a:off x="257452" y="3429000"/>
            <a:ext cx="772358" cy="479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72795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872574" y="303449"/>
            <a:ext cx="9798385" cy="1200329"/>
          </a:xfrm>
          <a:prstGeom prst="rect">
            <a:avLst/>
          </a:prstGeom>
          <a:noFill/>
        </p:spPr>
        <p:txBody>
          <a:bodyPr wrap="square" rtlCol="0">
            <a:spAutoFit/>
          </a:bodyPr>
          <a:lstStyle/>
          <a:p>
            <a:pPr marL="285750" indent="-285750">
              <a:buFont typeface="Arial" panose="020B0604020202020204" pitchFamily="34" charset="0"/>
              <a:buChar char="•"/>
            </a:pPr>
            <a:r>
              <a:rPr lang="en-GB" dirty="0"/>
              <a:t>Once </a:t>
            </a:r>
            <a:r>
              <a:rPr lang="en-GB" dirty="0" err="1"/>
              <a:t>xdb</a:t>
            </a:r>
            <a:r>
              <a:rPr lang="en-GB" dirty="0"/>
              <a:t> file is generated, open station configurator program, the configurator program will be available after the installation of </a:t>
            </a:r>
            <a:r>
              <a:rPr lang="en-GB" dirty="0" err="1"/>
              <a:t>simatic</a:t>
            </a:r>
            <a:r>
              <a:rPr lang="en-GB" dirty="0"/>
              <a:t> net package. This application works as </a:t>
            </a:r>
            <a:r>
              <a:rPr lang="en-GB" dirty="0" err="1"/>
              <a:t>opc</a:t>
            </a:r>
            <a:r>
              <a:rPr lang="en-GB" dirty="0"/>
              <a:t> server and should be installed on pc which is intended to be server and the </a:t>
            </a:r>
            <a:r>
              <a:rPr lang="en-GB" dirty="0" err="1"/>
              <a:t>ip</a:t>
            </a:r>
            <a:r>
              <a:rPr lang="en-GB" dirty="0"/>
              <a:t> of the pc should be same as the one configured in OPC PC configuration of plc.</a:t>
            </a:r>
          </a:p>
        </p:txBody>
      </p:sp>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 14">
            <a:extLst>
              <a:ext uri="{FF2B5EF4-FFF2-40B4-BE49-F238E27FC236}">
                <a16:creationId xmlns:a16="http://schemas.microsoft.com/office/drawing/2014/main" id="{2FA7CA29-E1C5-4594-95CB-01CF1D0094B2}"/>
              </a:ext>
            </a:extLst>
          </p:cNvPr>
          <p:cNvSpPr/>
          <p:nvPr/>
        </p:nvSpPr>
        <p:spPr>
          <a:xfrm>
            <a:off x="5933242" y="2216187"/>
            <a:ext cx="399496" cy="1509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D79109D7-4690-4C7B-B617-D40339807966}"/>
              </a:ext>
            </a:extLst>
          </p:cNvPr>
          <p:cNvSpPr/>
          <p:nvPr/>
        </p:nvSpPr>
        <p:spPr>
          <a:xfrm>
            <a:off x="3736222" y="2154043"/>
            <a:ext cx="381739" cy="275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98D339D8-1633-4808-90C8-515249FC6876}"/>
              </a:ext>
            </a:extLst>
          </p:cNvPr>
          <p:cNvSpPr/>
          <p:nvPr/>
        </p:nvSpPr>
        <p:spPr>
          <a:xfrm>
            <a:off x="3376675" y="4512077"/>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47BF5DD3-D6FE-43EC-8F9E-23632E08B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318" y="1499286"/>
            <a:ext cx="6634910" cy="5086050"/>
          </a:xfrm>
        </p:spPr>
      </p:pic>
      <p:sp>
        <p:nvSpPr>
          <p:cNvPr id="11" name="Arrow: Right 10">
            <a:extLst>
              <a:ext uri="{FF2B5EF4-FFF2-40B4-BE49-F238E27FC236}">
                <a16:creationId xmlns:a16="http://schemas.microsoft.com/office/drawing/2014/main" id="{5BDBCF4B-CDB1-46D6-9583-E7D35C90F6F9}"/>
              </a:ext>
            </a:extLst>
          </p:cNvPr>
          <p:cNvSpPr/>
          <p:nvPr/>
        </p:nvSpPr>
        <p:spPr>
          <a:xfrm>
            <a:off x="1762218" y="3792985"/>
            <a:ext cx="772358" cy="344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89569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63BE24-8552-4982-A978-3F2118F369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05" y="790112"/>
            <a:ext cx="11742989" cy="5859262"/>
          </a:xfrm>
        </p:spPr>
      </p:pic>
      <p:sp>
        <p:nvSpPr>
          <p:cNvPr id="6" name="TextBox 5">
            <a:extLst>
              <a:ext uri="{FF2B5EF4-FFF2-40B4-BE49-F238E27FC236}">
                <a16:creationId xmlns:a16="http://schemas.microsoft.com/office/drawing/2014/main" id="{2939C449-10BC-401E-9A6F-BD389363364A}"/>
              </a:ext>
            </a:extLst>
          </p:cNvPr>
          <p:cNvSpPr txBox="1"/>
          <p:nvPr/>
        </p:nvSpPr>
        <p:spPr>
          <a:xfrm>
            <a:off x="224504" y="355106"/>
            <a:ext cx="5732413" cy="369332"/>
          </a:xfrm>
          <a:prstGeom prst="rect">
            <a:avLst/>
          </a:prstGeom>
          <a:noFill/>
        </p:spPr>
        <p:txBody>
          <a:bodyPr wrap="square" rtlCol="0">
            <a:spAutoFit/>
          </a:bodyPr>
          <a:lstStyle/>
          <a:p>
            <a:pPr marL="285750" indent="-285750">
              <a:buFont typeface="Arial" panose="020B0604020202020204" pitchFamily="34" charset="0"/>
              <a:buChar char="•"/>
            </a:pPr>
            <a:r>
              <a:rPr lang="en-GB" dirty="0"/>
              <a:t>Create a new project with a name of your Choice</a:t>
            </a:r>
          </a:p>
        </p:txBody>
      </p:sp>
    </p:spTree>
    <p:extLst>
      <p:ext uri="{BB962C8B-B14F-4D97-AF65-F5344CB8AC3E}">
        <p14:creationId xmlns:p14="http://schemas.microsoft.com/office/powerpoint/2010/main" val="1293584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872574" y="303449"/>
            <a:ext cx="9798385" cy="369332"/>
          </a:xfrm>
          <a:prstGeom prst="rect">
            <a:avLst/>
          </a:prstGeom>
          <a:noFill/>
        </p:spPr>
        <p:txBody>
          <a:bodyPr wrap="square" rtlCol="0">
            <a:spAutoFit/>
          </a:bodyPr>
          <a:lstStyle/>
          <a:p>
            <a:pPr marL="285750" indent="-285750">
              <a:buFont typeface="Arial" panose="020B0604020202020204" pitchFamily="34" charset="0"/>
              <a:buChar char="•"/>
            </a:pPr>
            <a:r>
              <a:rPr lang="en-GB" dirty="0"/>
              <a:t>Use the import station option and select the </a:t>
            </a:r>
            <a:r>
              <a:rPr lang="en-GB" dirty="0" err="1"/>
              <a:t>xdb</a:t>
            </a:r>
            <a:r>
              <a:rPr lang="en-GB" dirty="0"/>
              <a:t> file </a:t>
            </a:r>
          </a:p>
        </p:txBody>
      </p:sp>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 14">
            <a:extLst>
              <a:ext uri="{FF2B5EF4-FFF2-40B4-BE49-F238E27FC236}">
                <a16:creationId xmlns:a16="http://schemas.microsoft.com/office/drawing/2014/main" id="{2FA7CA29-E1C5-4594-95CB-01CF1D0094B2}"/>
              </a:ext>
            </a:extLst>
          </p:cNvPr>
          <p:cNvSpPr/>
          <p:nvPr/>
        </p:nvSpPr>
        <p:spPr>
          <a:xfrm>
            <a:off x="5933242" y="2216187"/>
            <a:ext cx="399496" cy="1509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D79109D7-4690-4C7B-B617-D40339807966}"/>
              </a:ext>
            </a:extLst>
          </p:cNvPr>
          <p:cNvSpPr/>
          <p:nvPr/>
        </p:nvSpPr>
        <p:spPr>
          <a:xfrm>
            <a:off x="3736222" y="2154043"/>
            <a:ext cx="381739" cy="275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98D339D8-1633-4808-90C8-515249FC6876}"/>
              </a:ext>
            </a:extLst>
          </p:cNvPr>
          <p:cNvSpPr/>
          <p:nvPr/>
        </p:nvSpPr>
        <p:spPr>
          <a:xfrm>
            <a:off x="3376675" y="4512077"/>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47BF5DD3-D6FE-43EC-8F9E-23632E08B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318" y="1090913"/>
            <a:ext cx="6634910" cy="5086050"/>
          </a:xfrm>
        </p:spPr>
      </p:pic>
      <p:sp>
        <p:nvSpPr>
          <p:cNvPr id="12" name="Arrow: Down 11">
            <a:extLst>
              <a:ext uri="{FF2B5EF4-FFF2-40B4-BE49-F238E27FC236}">
                <a16:creationId xmlns:a16="http://schemas.microsoft.com/office/drawing/2014/main" id="{BC19E725-14F0-43A9-8641-4E2C85875D85}"/>
              </a:ext>
            </a:extLst>
          </p:cNvPr>
          <p:cNvSpPr/>
          <p:nvPr/>
        </p:nvSpPr>
        <p:spPr>
          <a:xfrm>
            <a:off x="5464373" y="4627486"/>
            <a:ext cx="304799" cy="417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16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872574" y="303449"/>
            <a:ext cx="9798385" cy="369332"/>
          </a:xfrm>
          <a:prstGeom prst="rect">
            <a:avLst/>
          </a:prstGeom>
          <a:noFill/>
        </p:spPr>
        <p:txBody>
          <a:bodyPr wrap="square" rtlCol="0">
            <a:spAutoFit/>
          </a:bodyPr>
          <a:lstStyle/>
          <a:p>
            <a:pPr marL="285750" indent="-285750">
              <a:buFont typeface="Arial" panose="020B0604020202020204" pitchFamily="34" charset="0"/>
              <a:buChar char="•"/>
            </a:pPr>
            <a:r>
              <a:rPr lang="en-GB" dirty="0"/>
              <a:t>After selecting the XDB file, this windows should appear. Just select OK.</a:t>
            </a:r>
          </a:p>
        </p:txBody>
      </p:sp>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 14">
            <a:extLst>
              <a:ext uri="{FF2B5EF4-FFF2-40B4-BE49-F238E27FC236}">
                <a16:creationId xmlns:a16="http://schemas.microsoft.com/office/drawing/2014/main" id="{2FA7CA29-E1C5-4594-95CB-01CF1D0094B2}"/>
              </a:ext>
            </a:extLst>
          </p:cNvPr>
          <p:cNvSpPr/>
          <p:nvPr/>
        </p:nvSpPr>
        <p:spPr>
          <a:xfrm>
            <a:off x="5933242" y="2216187"/>
            <a:ext cx="399496" cy="1509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8">
            <a:extLst>
              <a:ext uri="{FF2B5EF4-FFF2-40B4-BE49-F238E27FC236}">
                <a16:creationId xmlns:a16="http://schemas.microsoft.com/office/drawing/2014/main" id="{5381CD61-B5AB-4522-8A6A-F860E6C20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440" y="1088040"/>
            <a:ext cx="5144363" cy="5192386"/>
          </a:xfrm>
        </p:spPr>
      </p:pic>
      <p:sp>
        <p:nvSpPr>
          <p:cNvPr id="13" name="Arrow: Down 12">
            <a:extLst>
              <a:ext uri="{FF2B5EF4-FFF2-40B4-BE49-F238E27FC236}">
                <a16:creationId xmlns:a16="http://schemas.microsoft.com/office/drawing/2014/main" id="{332C8D74-2C7C-499A-83FC-033CB5AE85C2}"/>
              </a:ext>
            </a:extLst>
          </p:cNvPr>
          <p:cNvSpPr/>
          <p:nvPr/>
        </p:nvSpPr>
        <p:spPr>
          <a:xfrm>
            <a:off x="3671084" y="5231168"/>
            <a:ext cx="304799" cy="417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9267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872574" y="303449"/>
            <a:ext cx="9798385"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After configuration is done, open the OPC SCOUT application. On the left you should see the available </a:t>
            </a:r>
            <a:r>
              <a:rPr lang="en-GB" dirty="0" err="1"/>
              <a:t>opc</a:t>
            </a:r>
            <a:r>
              <a:rPr lang="en-GB" dirty="0"/>
              <a:t> servers and you can access the plc and DB and tags.</a:t>
            </a:r>
          </a:p>
          <a:p>
            <a:pPr marL="285750" indent="-285750">
              <a:buFont typeface="Arial" panose="020B0604020202020204" pitchFamily="34" charset="0"/>
              <a:buChar char="•"/>
            </a:pPr>
            <a:r>
              <a:rPr lang="en-GB" dirty="0"/>
              <a:t>Drag and drop the tag into monitoring section</a:t>
            </a:r>
          </a:p>
          <a:p>
            <a:pPr marL="285750" indent="-285750">
              <a:buFont typeface="Arial" panose="020B0604020202020204" pitchFamily="34" charset="0"/>
              <a:buChar char="•"/>
            </a:pPr>
            <a:r>
              <a:rPr lang="en-GB" dirty="0"/>
              <a:t>After adding tag, click  monitor on, and the result should change to GOOD</a:t>
            </a:r>
          </a:p>
          <a:p>
            <a:pPr marL="285750" indent="-285750">
              <a:buFont typeface="Arial" panose="020B0604020202020204" pitchFamily="34" charset="0"/>
              <a:buChar char="•"/>
            </a:pPr>
            <a:endParaRPr lang="en-GB" dirty="0"/>
          </a:p>
        </p:txBody>
      </p:sp>
      <p:sp>
        <p:nvSpPr>
          <p:cNvPr id="8" name="Arrow: Right 7">
            <a:extLst>
              <a:ext uri="{FF2B5EF4-FFF2-40B4-BE49-F238E27FC236}">
                <a16:creationId xmlns:a16="http://schemas.microsoft.com/office/drawing/2014/main" id="{FF90E17A-81EC-43AE-9018-BC8257E88EAB}"/>
              </a:ext>
            </a:extLst>
          </p:cNvPr>
          <p:cNvSpPr/>
          <p:nvPr/>
        </p:nvSpPr>
        <p:spPr>
          <a:xfrm>
            <a:off x="6096000" y="1890944"/>
            <a:ext cx="550416"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 14">
            <a:extLst>
              <a:ext uri="{FF2B5EF4-FFF2-40B4-BE49-F238E27FC236}">
                <a16:creationId xmlns:a16="http://schemas.microsoft.com/office/drawing/2014/main" id="{2FA7CA29-E1C5-4594-95CB-01CF1D0094B2}"/>
              </a:ext>
            </a:extLst>
          </p:cNvPr>
          <p:cNvSpPr/>
          <p:nvPr/>
        </p:nvSpPr>
        <p:spPr>
          <a:xfrm>
            <a:off x="5933242" y="2216187"/>
            <a:ext cx="399496" cy="1509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Content Placeholder 11">
            <a:extLst>
              <a:ext uri="{FF2B5EF4-FFF2-40B4-BE49-F238E27FC236}">
                <a16:creationId xmlns:a16="http://schemas.microsoft.com/office/drawing/2014/main" id="{229591BF-067A-4733-9A86-472B8D0ED5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0814" y="1625173"/>
            <a:ext cx="9118930" cy="5129398"/>
          </a:xfrm>
        </p:spPr>
      </p:pic>
      <p:sp>
        <p:nvSpPr>
          <p:cNvPr id="14" name="Arrow: Right 13">
            <a:extLst>
              <a:ext uri="{FF2B5EF4-FFF2-40B4-BE49-F238E27FC236}">
                <a16:creationId xmlns:a16="http://schemas.microsoft.com/office/drawing/2014/main" id="{A92FCF43-0B8C-4CED-BCFC-25E102CC23B4}"/>
              </a:ext>
            </a:extLst>
          </p:cNvPr>
          <p:cNvSpPr/>
          <p:nvPr/>
        </p:nvSpPr>
        <p:spPr>
          <a:xfrm>
            <a:off x="308456" y="2523477"/>
            <a:ext cx="772358" cy="344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5D9231F-A31B-4F0C-B28F-22EB4E68B936}"/>
              </a:ext>
            </a:extLst>
          </p:cNvPr>
          <p:cNvSpPr txBox="1"/>
          <p:nvPr/>
        </p:nvSpPr>
        <p:spPr>
          <a:xfrm>
            <a:off x="5024761" y="4966497"/>
            <a:ext cx="1968168" cy="369332"/>
          </a:xfrm>
          <a:prstGeom prst="rect">
            <a:avLst/>
          </a:prstGeom>
          <a:noFill/>
        </p:spPr>
        <p:txBody>
          <a:bodyPr wrap="none" rtlCol="0">
            <a:spAutoFit/>
          </a:bodyPr>
          <a:lstStyle/>
          <a:p>
            <a:r>
              <a:rPr lang="en-GB" dirty="0"/>
              <a:t>Monitoring section</a:t>
            </a:r>
          </a:p>
        </p:txBody>
      </p:sp>
      <p:sp>
        <p:nvSpPr>
          <p:cNvPr id="18" name="Arrow: Right 17">
            <a:extLst>
              <a:ext uri="{FF2B5EF4-FFF2-40B4-BE49-F238E27FC236}">
                <a16:creationId xmlns:a16="http://schemas.microsoft.com/office/drawing/2014/main" id="{95E9466E-9022-4630-AD76-D9C5AB0AFDEC}"/>
              </a:ext>
            </a:extLst>
          </p:cNvPr>
          <p:cNvSpPr/>
          <p:nvPr/>
        </p:nvSpPr>
        <p:spPr>
          <a:xfrm>
            <a:off x="4313410" y="4974063"/>
            <a:ext cx="772358" cy="344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Left 19">
            <a:extLst>
              <a:ext uri="{FF2B5EF4-FFF2-40B4-BE49-F238E27FC236}">
                <a16:creationId xmlns:a16="http://schemas.microsoft.com/office/drawing/2014/main" id="{78815F2D-0B2A-4B34-8945-270A49371133}"/>
              </a:ext>
            </a:extLst>
          </p:cNvPr>
          <p:cNvSpPr/>
          <p:nvPr/>
        </p:nvSpPr>
        <p:spPr>
          <a:xfrm>
            <a:off x="6897950" y="4979158"/>
            <a:ext cx="630314" cy="3440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Down 20">
            <a:extLst>
              <a:ext uri="{FF2B5EF4-FFF2-40B4-BE49-F238E27FC236}">
                <a16:creationId xmlns:a16="http://schemas.microsoft.com/office/drawing/2014/main" id="{DE3FD632-95C1-4D71-9D8A-6B34D3461CE0}"/>
              </a:ext>
            </a:extLst>
          </p:cNvPr>
          <p:cNvSpPr/>
          <p:nvPr/>
        </p:nvSpPr>
        <p:spPr>
          <a:xfrm>
            <a:off x="4008611" y="3429000"/>
            <a:ext cx="304799" cy="417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Down 21">
            <a:extLst>
              <a:ext uri="{FF2B5EF4-FFF2-40B4-BE49-F238E27FC236}">
                <a16:creationId xmlns:a16="http://schemas.microsoft.com/office/drawing/2014/main" id="{D42E603C-8F2B-413B-9B97-CE5FD285690C}"/>
              </a:ext>
            </a:extLst>
          </p:cNvPr>
          <p:cNvSpPr/>
          <p:nvPr/>
        </p:nvSpPr>
        <p:spPr>
          <a:xfrm>
            <a:off x="8047775" y="3772621"/>
            <a:ext cx="304799" cy="417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5677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872574" y="117017"/>
            <a:ext cx="9798385" cy="1754326"/>
          </a:xfrm>
          <a:prstGeom prst="rect">
            <a:avLst/>
          </a:prstGeom>
          <a:noFill/>
        </p:spPr>
        <p:txBody>
          <a:bodyPr wrap="square" rtlCol="0">
            <a:spAutoFit/>
          </a:bodyPr>
          <a:lstStyle/>
          <a:p>
            <a:pPr marL="285750" indent="-285750">
              <a:buFont typeface="Arial" panose="020B0604020202020204" pitchFamily="34" charset="0"/>
              <a:buChar char="•"/>
            </a:pPr>
            <a:r>
              <a:rPr lang="en-GB" dirty="0"/>
              <a:t>The </a:t>
            </a:r>
            <a:r>
              <a:rPr lang="en-GB" dirty="0" err="1"/>
              <a:t>opc</a:t>
            </a:r>
            <a:r>
              <a:rPr lang="en-GB" dirty="0"/>
              <a:t> configuration has been done for anonymous </a:t>
            </a:r>
            <a:r>
              <a:rPr lang="en-GB" dirty="0" err="1"/>
              <a:t>access,hence</a:t>
            </a:r>
            <a:r>
              <a:rPr lang="en-GB" dirty="0"/>
              <a:t> for </a:t>
            </a:r>
            <a:r>
              <a:rPr lang="en-GB" dirty="0" err="1"/>
              <a:t>opc</a:t>
            </a:r>
            <a:r>
              <a:rPr lang="en-GB" dirty="0"/>
              <a:t> scout the following changes needs to be done in a xml file located at : C:\ProgramData\Siemens\SIMATIC.NET\opc2\binS7opt\SCoreS7opt.xml</a:t>
            </a:r>
          </a:p>
          <a:p>
            <a:pPr marL="285750" indent="-285750">
              <a:buFont typeface="Arial" panose="020B0604020202020204" pitchFamily="34" charset="0"/>
              <a:buChar char="•"/>
            </a:pPr>
            <a:r>
              <a:rPr lang="en-GB" dirty="0"/>
              <a:t>In case the </a:t>
            </a:r>
            <a:r>
              <a:rPr lang="en-GB" dirty="0" err="1"/>
              <a:t>Programdata</a:t>
            </a:r>
            <a:r>
              <a:rPr lang="en-GB" dirty="0"/>
              <a:t> folder is not visible, then file change visibility options to “show hidden files”</a:t>
            </a:r>
          </a:p>
          <a:p>
            <a:pPr marL="285750" indent="-285750">
              <a:buFont typeface="Arial" panose="020B0604020202020204" pitchFamily="34" charset="0"/>
              <a:buChar char="•"/>
            </a:pPr>
            <a:r>
              <a:rPr lang="en-GB" dirty="0"/>
              <a:t>Set Enable anonymous to TRUE and </a:t>
            </a:r>
            <a:r>
              <a:rPr lang="en-GB" dirty="0" err="1"/>
              <a:t>EnableUserPw</a:t>
            </a:r>
            <a:r>
              <a:rPr lang="en-GB" dirty="0"/>
              <a:t> to False</a:t>
            </a:r>
          </a:p>
          <a:p>
            <a:pPr marL="285750" indent="-285750">
              <a:buFont typeface="Arial" panose="020B0604020202020204" pitchFamily="34" charset="0"/>
              <a:buChar char="•"/>
            </a:pPr>
            <a:endParaRPr lang="en-GB" dirty="0"/>
          </a:p>
        </p:txBody>
      </p:sp>
      <p:sp>
        <p:nvSpPr>
          <p:cNvPr id="21" name="Arrow: Down 20">
            <a:extLst>
              <a:ext uri="{FF2B5EF4-FFF2-40B4-BE49-F238E27FC236}">
                <a16:creationId xmlns:a16="http://schemas.microsoft.com/office/drawing/2014/main" id="{DE3FD632-95C1-4D71-9D8A-6B34D3461CE0}"/>
              </a:ext>
            </a:extLst>
          </p:cNvPr>
          <p:cNvSpPr/>
          <p:nvPr/>
        </p:nvSpPr>
        <p:spPr>
          <a:xfrm>
            <a:off x="4008611" y="3429000"/>
            <a:ext cx="304799" cy="417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Down 21">
            <a:extLst>
              <a:ext uri="{FF2B5EF4-FFF2-40B4-BE49-F238E27FC236}">
                <a16:creationId xmlns:a16="http://schemas.microsoft.com/office/drawing/2014/main" id="{D42E603C-8F2B-413B-9B97-CE5FD285690C}"/>
              </a:ext>
            </a:extLst>
          </p:cNvPr>
          <p:cNvSpPr/>
          <p:nvPr/>
        </p:nvSpPr>
        <p:spPr>
          <a:xfrm>
            <a:off x="8047775" y="3772621"/>
            <a:ext cx="304799" cy="417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65732173-5BCD-447B-B4FF-932283E97D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2574" y="2461532"/>
            <a:ext cx="8993208" cy="2710282"/>
          </a:xfrm>
        </p:spPr>
      </p:pic>
      <p:sp>
        <p:nvSpPr>
          <p:cNvPr id="14" name="Arrow: Right 13">
            <a:extLst>
              <a:ext uri="{FF2B5EF4-FFF2-40B4-BE49-F238E27FC236}">
                <a16:creationId xmlns:a16="http://schemas.microsoft.com/office/drawing/2014/main" id="{A92FCF43-0B8C-4CED-BCFC-25E102CC23B4}"/>
              </a:ext>
            </a:extLst>
          </p:cNvPr>
          <p:cNvSpPr/>
          <p:nvPr/>
        </p:nvSpPr>
        <p:spPr>
          <a:xfrm>
            <a:off x="1794325" y="3575866"/>
            <a:ext cx="406373" cy="240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90303C0E-0449-455D-8B06-64D3CEB2DF9B}"/>
              </a:ext>
            </a:extLst>
          </p:cNvPr>
          <p:cNvSpPr/>
          <p:nvPr/>
        </p:nvSpPr>
        <p:spPr>
          <a:xfrm>
            <a:off x="1777606" y="3860842"/>
            <a:ext cx="406373" cy="240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1877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872574" y="117017"/>
            <a:ext cx="9798385" cy="923330"/>
          </a:xfrm>
          <a:prstGeom prst="rect">
            <a:avLst/>
          </a:prstGeom>
          <a:noFill/>
        </p:spPr>
        <p:txBody>
          <a:bodyPr wrap="square" rtlCol="0">
            <a:spAutoFit/>
          </a:bodyPr>
          <a:lstStyle/>
          <a:p>
            <a:pPr marL="285750" indent="-285750">
              <a:buFont typeface="Arial" panose="020B0604020202020204" pitchFamily="34" charset="0"/>
              <a:buChar char="•"/>
            </a:pPr>
            <a:r>
              <a:rPr lang="en-GB" dirty="0"/>
              <a:t>In the same xml file change the policy setting :</a:t>
            </a:r>
          </a:p>
          <a:p>
            <a:pPr marL="285750" indent="-285750">
              <a:buFont typeface="Arial" panose="020B0604020202020204" pitchFamily="34" charset="0"/>
              <a:buChar char="•"/>
            </a:pPr>
            <a:r>
              <a:rPr lang="en-GB" dirty="0"/>
              <a:t>Set </a:t>
            </a:r>
            <a:r>
              <a:rPr lang="en-GB" dirty="0" err="1"/>
              <a:t>securityPolicy</a:t>
            </a:r>
            <a:r>
              <a:rPr lang="en-GB" dirty="0"/>
              <a:t> to #NONE</a:t>
            </a:r>
          </a:p>
          <a:p>
            <a:pPr marL="285750" indent="-285750">
              <a:buFont typeface="Arial" panose="020B0604020202020204" pitchFamily="34" charset="0"/>
              <a:buChar char="•"/>
            </a:pPr>
            <a:r>
              <a:rPr lang="en-GB" dirty="0"/>
              <a:t>Remove the third &lt;</a:t>
            </a:r>
            <a:r>
              <a:rPr lang="en-GB" dirty="0" err="1"/>
              <a:t>SecuritySetting</a:t>
            </a:r>
            <a:r>
              <a:rPr lang="en-GB" dirty="0"/>
              <a:t>&gt;</a:t>
            </a:r>
          </a:p>
        </p:txBody>
      </p:sp>
      <p:sp>
        <p:nvSpPr>
          <p:cNvPr id="21" name="Arrow: Down 20">
            <a:extLst>
              <a:ext uri="{FF2B5EF4-FFF2-40B4-BE49-F238E27FC236}">
                <a16:creationId xmlns:a16="http://schemas.microsoft.com/office/drawing/2014/main" id="{DE3FD632-95C1-4D71-9D8A-6B34D3461CE0}"/>
              </a:ext>
            </a:extLst>
          </p:cNvPr>
          <p:cNvSpPr/>
          <p:nvPr/>
        </p:nvSpPr>
        <p:spPr>
          <a:xfrm>
            <a:off x="4008611" y="3429000"/>
            <a:ext cx="304799" cy="417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A92FCF43-0B8C-4CED-BCFC-25E102CC23B4}"/>
              </a:ext>
            </a:extLst>
          </p:cNvPr>
          <p:cNvSpPr/>
          <p:nvPr/>
        </p:nvSpPr>
        <p:spPr>
          <a:xfrm>
            <a:off x="1794325" y="3575866"/>
            <a:ext cx="406373" cy="240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Content Placeholder 6">
            <a:extLst>
              <a:ext uri="{FF2B5EF4-FFF2-40B4-BE49-F238E27FC236}">
                <a16:creationId xmlns:a16="http://schemas.microsoft.com/office/drawing/2014/main" id="{E97867C2-58E8-4EF1-A9CC-6C0366C88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4973" y="1784102"/>
            <a:ext cx="8459381" cy="2076740"/>
          </a:xfrm>
        </p:spPr>
      </p:pic>
      <p:sp>
        <p:nvSpPr>
          <p:cNvPr id="22" name="Arrow: Down 21">
            <a:extLst>
              <a:ext uri="{FF2B5EF4-FFF2-40B4-BE49-F238E27FC236}">
                <a16:creationId xmlns:a16="http://schemas.microsoft.com/office/drawing/2014/main" id="{D42E603C-8F2B-413B-9B97-CE5FD285690C}"/>
              </a:ext>
            </a:extLst>
          </p:cNvPr>
          <p:cNvSpPr/>
          <p:nvPr/>
        </p:nvSpPr>
        <p:spPr>
          <a:xfrm>
            <a:off x="7470726" y="2094741"/>
            <a:ext cx="304799" cy="417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217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224504" y="355106"/>
            <a:ext cx="5732413" cy="369332"/>
          </a:xfrm>
          <a:prstGeom prst="rect">
            <a:avLst/>
          </a:prstGeom>
          <a:noFill/>
        </p:spPr>
        <p:txBody>
          <a:bodyPr wrap="square" rtlCol="0">
            <a:spAutoFit/>
          </a:bodyPr>
          <a:lstStyle/>
          <a:p>
            <a:pPr marL="285750" indent="-285750">
              <a:buFont typeface="Arial" panose="020B0604020202020204" pitchFamily="34" charset="0"/>
              <a:buChar char="•"/>
            </a:pPr>
            <a:r>
              <a:rPr lang="en-GB" dirty="0"/>
              <a:t>Add a new PLC/Controller</a:t>
            </a:r>
          </a:p>
        </p:txBody>
      </p:sp>
      <p:pic>
        <p:nvPicPr>
          <p:cNvPr id="7" name="Content Placeholder 6">
            <a:extLst>
              <a:ext uri="{FF2B5EF4-FFF2-40B4-BE49-F238E27FC236}">
                <a16:creationId xmlns:a16="http://schemas.microsoft.com/office/drawing/2014/main" id="{D75E298E-C3EA-4274-B124-76719E6930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660" y="800314"/>
            <a:ext cx="9344677" cy="5376649"/>
          </a:xfrm>
        </p:spPr>
      </p:pic>
    </p:spTree>
    <p:extLst>
      <p:ext uri="{BB962C8B-B14F-4D97-AF65-F5344CB8AC3E}">
        <p14:creationId xmlns:p14="http://schemas.microsoft.com/office/powerpoint/2010/main" val="376233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224504" y="355106"/>
            <a:ext cx="5732413" cy="369332"/>
          </a:xfrm>
          <a:prstGeom prst="rect">
            <a:avLst/>
          </a:prstGeom>
          <a:noFill/>
        </p:spPr>
        <p:txBody>
          <a:bodyPr wrap="square" rtlCol="0">
            <a:spAutoFit/>
          </a:bodyPr>
          <a:lstStyle/>
          <a:p>
            <a:pPr marL="285750" indent="-285750">
              <a:buFont typeface="Arial" panose="020B0604020202020204" pitchFamily="34" charset="0"/>
              <a:buChar char="•"/>
            </a:pPr>
            <a:r>
              <a:rPr lang="en-GB" dirty="0"/>
              <a:t>From PC Systems add a new PC Station</a:t>
            </a:r>
          </a:p>
        </p:txBody>
      </p:sp>
      <p:pic>
        <p:nvPicPr>
          <p:cNvPr id="5" name="Content Placeholder 4">
            <a:extLst>
              <a:ext uri="{FF2B5EF4-FFF2-40B4-BE49-F238E27FC236}">
                <a16:creationId xmlns:a16="http://schemas.microsoft.com/office/drawing/2014/main" id="{21992F7C-7137-4CA3-A1C1-41A958709F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284" y="1059028"/>
            <a:ext cx="8241038" cy="5117935"/>
          </a:xfrm>
        </p:spPr>
      </p:pic>
      <p:sp>
        <p:nvSpPr>
          <p:cNvPr id="18" name="Arrow: Left 17">
            <a:extLst>
              <a:ext uri="{FF2B5EF4-FFF2-40B4-BE49-F238E27FC236}">
                <a16:creationId xmlns:a16="http://schemas.microsoft.com/office/drawing/2014/main" id="{500EA0BF-7268-4F48-8FB4-E1FF61523F57}"/>
              </a:ext>
            </a:extLst>
          </p:cNvPr>
          <p:cNvSpPr/>
          <p:nvPr/>
        </p:nvSpPr>
        <p:spPr>
          <a:xfrm>
            <a:off x="6383045" y="2112885"/>
            <a:ext cx="639192" cy="1065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879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224504" y="355106"/>
            <a:ext cx="8156016" cy="646331"/>
          </a:xfrm>
          <a:prstGeom prst="rect">
            <a:avLst/>
          </a:prstGeom>
          <a:noFill/>
        </p:spPr>
        <p:txBody>
          <a:bodyPr wrap="square" rtlCol="0">
            <a:spAutoFit/>
          </a:bodyPr>
          <a:lstStyle/>
          <a:p>
            <a:pPr marL="285750" indent="-285750">
              <a:buFont typeface="Arial" panose="020B0604020202020204" pitchFamily="34" charset="0"/>
              <a:buChar char="•"/>
            </a:pPr>
            <a:r>
              <a:rPr lang="en-GB" dirty="0"/>
              <a:t>Double click on PC which should take you to Device view tab. In Device view, under user application select OPC SERVER and double click on it to add it to pc</a:t>
            </a:r>
          </a:p>
        </p:txBody>
      </p:sp>
      <p:sp>
        <p:nvSpPr>
          <p:cNvPr id="18" name="Arrow: Left 17">
            <a:extLst>
              <a:ext uri="{FF2B5EF4-FFF2-40B4-BE49-F238E27FC236}">
                <a16:creationId xmlns:a16="http://schemas.microsoft.com/office/drawing/2014/main" id="{500EA0BF-7268-4F48-8FB4-E1FF61523F57}"/>
              </a:ext>
            </a:extLst>
          </p:cNvPr>
          <p:cNvSpPr/>
          <p:nvPr/>
        </p:nvSpPr>
        <p:spPr>
          <a:xfrm>
            <a:off x="6383045" y="2112885"/>
            <a:ext cx="639192" cy="1065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Content Placeholder 10">
            <a:extLst>
              <a:ext uri="{FF2B5EF4-FFF2-40B4-BE49-F238E27FC236}">
                <a16:creationId xmlns:a16="http://schemas.microsoft.com/office/drawing/2014/main" id="{72BE21C0-7DB6-4B1F-88AA-6A3104D3DC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002" y="1162975"/>
            <a:ext cx="10296029" cy="5102765"/>
          </a:xfrm>
        </p:spPr>
      </p:pic>
      <p:sp>
        <p:nvSpPr>
          <p:cNvPr id="12" name="Arrow: Left 11">
            <a:extLst>
              <a:ext uri="{FF2B5EF4-FFF2-40B4-BE49-F238E27FC236}">
                <a16:creationId xmlns:a16="http://schemas.microsoft.com/office/drawing/2014/main" id="{471BEAEC-6753-49CE-B361-B275FEBA1579}"/>
              </a:ext>
            </a:extLst>
          </p:cNvPr>
          <p:cNvSpPr/>
          <p:nvPr/>
        </p:nvSpPr>
        <p:spPr>
          <a:xfrm>
            <a:off x="9543495" y="3336894"/>
            <a:ext cx="736847" cy="1842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661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224504" y="355106"/>
            <a:ext cx="8156016" cy="369332"/>
          </a:xfrm>
          <a:prstGeom prst="rect">
            <a:avLst/>
          </a:prstGeom>
          <a:noFill/>
        </p:spPr>
        <p:txBody>
          <a:bodyPr wrap="square" rtlCol="0">
            <a:spAutoFit/>
          </a:bodyPr>
          <a:lstStyle/>
          <a:p>
            <a:pPr marL="285750" indent="-285750">
              <a:buFont typeface="Arial" panose="020B0604020202020204" pitchFamily="34" charset="0"/>
              <a:buChar char="•"/>
            </a:pPr>
            <a:r>
              <a:rPr lang="en-GB" dirty="0"/>
              <a:t>After adding OPC Server, add a communication module named ‘IE GENERAL’</a:t>
            </a:r>
          </a:p>
        </p:txBody>
      </p:sp>
      <p:sp>
        <p:nvSpPr>
          <p:cNvPr id="18" name="Arrow: Left 17">
            <a:extLst>
              <a:ext uri="{FF2B5EF4-FFF2-40B4-BE49-F238E27FC236}">
                <a16:creationId xmlns:a16="http://schemas.microsoft.com/office/drawing/2014/main" id="{500EA0BF-7268-4F48-8FB4-E1FF61523F57}"/>
              </a:ext>
            </a:extLst>
          </p:cNvPr>
          <p:cNvSpPr/>
          <p:nvPr/>
        </p:nvSpPr>
        <p:spPr>
          <a:xfrm>
            <a:off x="6383045" y="2112885"/>
            <a:ext cx="639192" cy="1065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A6C55ACD-909B-4CCF-8B42-B5822EAC36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014" y="1038687"/>
            <a:ext cx="9716543" cy="5149049"/>
          </a:xfrm>
        </p:spPr>
      </p:pic>
      <p:sp>
        <p:nvSpPr>
          <p:cNvPr id="12" name="Arrow: Left 11">
            <a:extLst>
              <a:ext uri="{FF2B5EF4-FFF2-40B4-BE49-F238E27FC236}">
                <a16:creationId xmlns:a16="http://schemas.microsoft.com/office/drawing/2014/main" id="{471BEAEC-6753-49CE-B361-B275FEBA1579}"/>
              </a:ext>
            </a:extLst>
          </p:cNvPr>
          <p:cNvSpPr/>
          <p:nvPr/>
        </p:nvSpPr>
        <p:spPr>
          <a:xfrm>
            <a:off x="9126245" y="4739565"/>
            <a:ext cx="736847" cy="1842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6235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224504" y="162563"/>
            <a:ext cx="10641764" cy="369332"/>
          </a:xfrm>
          <a:prstGeom prst="rect">
            <a:avLst/>
          </a:prstGeom>
          <a:noFill/>
        </p:spPr>
        <p:txBody>
          <a:bodyPr wrap="square" rtlCol="0">
            <a:spAutoFit/>
          </a:bodyPr>
          <a:lstStyle/>
          <a:p>
            <a:pPr marL="285750" indent="-285750">
              <a:buFont typeface="Arial" panose="020B0604020202020204" pitchFamily="34" charset="0"/>
              <a:buChar char="•"/>
            </a:pPr>
            <a:r>
              <a:rPr lang="en-GB" dirty="0"/>
              <a:t>Click on the IE general card and specify the </a:t>
            </a:r>
            <a:r>
              <a:rPr lang="en-GB" dirty="0" err="1"/>
              <a:t>ip</a:t>
            </a:r>
            <a:r>
              <a:rPr lang="en-GB" dirty="0"/>
              <a:t> address of the PC where the OPC server would be running</a:t>
            </a:r>
          </a:p>
        </p:txBody>
      </p:sp>
      <p:sp>
        <p:nvSpPr>
          <p:cNvPr id="18" name="Arrow: Left 17">
            <a:extLst>
              <a:ext uri="{FF2B5EF4-FFF2-40B4-BE49-F238E27FC236}">
                <a16:creationId xmlns:a16="http://schemas.microsoft.com/office/drawing/2014/main" id="{500EA0BF-7268-4F48-8FB4-E1FF61523F57}"/>
              </a:ext>
            </a:extLst>
          </p:cNvPr>
          <p:cNvSpPr/>
          <p:nvPr/>
        </p:nvSpPr>
        <p:spPr>
          <a:xfrm>
            <a:off x="6383045" y="2112885"/>
            <a:ext cx="639192" cy="1065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Left 11">
            <a:extLst>
              <a:ext uri="{FF2B5EF4-FFF2-40B4-BE49-F238E27FC236}">
                <a16:creationId xmlns:a16="http://schemas.microsoft.com/office/drawing/2014/main" id="{471BEAEC-6753-49CE-B361-B275FEBA1579}"/>
              </a:ext>
            </a:extLst>
          </p:cNvPr>
          <p:cNvSpPr/>
          <p:nvPr/>
        </p:nvSpPr>
        <p:spPr>
          <a:xfrm>
            <a:off x="9126245" y="4739565"/>
            <a:ext cx="736847" cy="1842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B909F8DE-52F7-44C9-9124-A9B26FE36544}"/>
              </a:ext>
            </a:extLst>
          </p:cNvPr>
          <p:cNvSpPr/>
          <p:nvPr/>
        </p:nvSpPr>
        <p:spPr>
          <a:xfrm>
            <a:off x="681880" y="3941685"/>
            <a:ext cx="337352" cy="177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9BFC7B8D-A63D-4B97-BD84-8ABDA8ED69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805" y="701336"/>
            <a:ext cx="9512503" cy="5903650"/>
          </a:xfrm>
        </p:spPr>
      </p:pic>
      <p:sp>
        <p:nvSpPr>
          <p:cNvPr id="11" name="Rectangle 10">
            <a:extLst>
              <a:ext uri="{FF2B5EF4-FFF2-40B4-BE49-F238E27FC236}">
                <a16:creationId xmlns:a16="http://schemas.microsoft.com/office/drawing/2014/main" id="{B90DD4D1-47B3-42CD-8E31-36AE46C08D8E}"/>
              </a:ext>
            </a:extLst>
          </p:cNvPr>
          <p:cNvSpPr/>
          <p:nvPr/>
        </p:nvSpPr>
        <p:spPr>
          <a:xfrm>
            <a:off x="4225771" y="5539666"/>
            <a:ext cx="94991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Left 12">
            <a:extLst>
              <a:ext uri="{FF2B5EF4-FFF2-40B4-BE49-F238E27FC236}">
                <a16:creationId xmlns:a16="http://schemas.microsoft.com/office/drawing/2014/main" id="{F11811A1-A99F-499F-A6CC-8E3734159114}"/>
              </a:ext>
            </a:extLst>
          </p:cNvPr>
          <p:cNvSpPr/>
          <p:nvPr/>
        </p:nvSpPr>
        <p:spPr>
          <a:xfrm>
            <a:off x="3160450" y="1944210"/>
            <a:ext cx="363985" cy="1420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599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224504" y="162563"/>
            <a:ext cx="8156016" cy="646331"/>
          </a:xfrm>
          <a:prstGeom prst="rect">
            <a:avLst/>
          </a:prstGeom>
          <a:noFill/>
        </p:spPr>
        <p:txBody>
          <a:bodyPr wrap="square" rtlCol="0">
            <a:spAutoFit/>
          </a:bodyPr>
          <a:lstStyle/>
          <a:p>
            <a:pPr marL="285750" indent="-285750">
              <a:buFont typeface="Arial" panose="020B0604020202020204" pitchFamily="34" charset="0"/>
              <a:buChar char="•"/>
            </a:pPr>
            <a:r>
              <a:rPr lang="en-GB" dirty="0"/>
              <a:t>In network view, Double click on plc which should take you to device view section</a:t>
            </a:r>
          </a:p>
          <a:p>
            <a:pPr marL="285750" indent="-285750">
              <a:buFont typeface="Arial" panose="020B0604020202020204" pitchFamily="34" charset="0"/>
              <a:buChar char="•"/>
            </a:pPr>
            <a:r>
              <a:rPr lang="en-GB" dirty="0"/>
              <a:t>Set a </a:t>
            </a:r>
            <a:r>
              <a:rPr lang="en-GB" dirty="0" err="1"/>
              <a:t>ip</a:t>
            </a:r>
            <a:r>
              <a:rPr lang="en-GB" dirty="0"/>
              <a:t> address to the plc.</a:t>
            </a:r>
          </a:p>
        </p:txBody>
      </p:sp>
      <p:sp>
        <p:nvSpPr>
          <p:cNvPr id="18" name="Arrow: Left 17">
            <a:extLst>
              <a:ext uri="{FF2B5EF4-FFF2-40B4-BE49-F238E27FC236}">
                <a16:creationId xmlns:a16="http://schemas.microsoft.com/office/drawing/2014/main" id="{500EA0BF-7268-4F48-8FB4-E1FF61523F57}"/>
              </a:ext>
            </a:extLst>
          </p:cNvPr>
          <p:cNvSpPr/>
          <p:nvPr/>
        </p:nvSpPr>
        <p:spPr>
          <a:xfrm>
            <a:off x="6383045" y="2112885"/>
            <a:ext cx="639192" cy="1065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Left 11">
            <a:extLst>
              <a:ext uri="{FF2B5EF4-FFF2-40B4-BE49-F238E27FC236}">
                <a16:creationId xmlns:a16="http://schemas.microsoft.com/office/drawing/2014/main" id="{471BEAEC-6753-49CE-B361-B275FEBA1579}"/>
              </a:ext>
            </a:extLst>
          </p:cNvPr>
          <p:cNvSpPr/>
          <p:nvPr/>
        </p:nvSpPr>
        <p:spPr>
          <a:xfrm>
            <a:off x="9126245" y="4739565"/>
            <a:ext cx="736847" cy="1842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Content Placeholder 6">
            <a:extLst>
              <a:ext uri="{FF2B5EF4-FFF2-40B4-BE49-F238E27FC236}">
                <a16:creationId xmlns:a16="http://schemas.microsoft.com/office/drawing/2014/main" id="{A52081B8-6C3E-4468-9CED-4B809977BA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7666" y="975181"/>
            <a:ext cx="8591885" cy="5397090"/>
          </a:xfrm>
        </p:spPr>
      </p:pic>
      <p:sp>
        <p:nvSpPr>
          <p:cNvPr id="9" name="Arrow: Right 8">
            <a:extLst>
              <a:ext uri="{FF2B5EF4-FFF2-40B4-BE49-F238E27FC236}">
                <a16:creationId xmlns:a16="http://schemas.microsoft.com/office/drawing/2014/main" id="{B909F8DE-52F7-44C9-9124-A9B26FE36544}"/>
              </a:ext>
            </a:extLst>
          </p:cNvPr>
          <p:cNvSpPr/>
          <p:nvPr/>
        </p:nvSpPr>
        <p:spPr>
          <a:xfrm>
            <a:off x="681880" y="3941685"/>
            <a:ext cx="337352" cy="177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3508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C449-10BC-401E-9A6F-BD389363364A}"/>
              </a:ext>
            </a:extLst>
          </p:cNvPr>
          <p:cNvSpPr txBox="1"/>
          <p:nvPr/>
        </p:nvSpPr>
        <p:spPr>
          <a:xfrm>
            <a:off x="224504" y="162563"/>
            <a:ext cx="8156016" cy="369332"/>
          </a:xfrm>
          <a:prstGeom prst="rect">
            <a:avLst/>
          </a:prstGeom>
          <a:noFill/>
        </p:spPr>
        <p:txBody>
          <a:bodyPr wrap="square" rtlCol="0">
            <a:spAutoFit/>
          </a:bodyPr>
          <a:lstStyle/>
          <a:p>
            <a:pPr marL="285750" indent="-285750">
              <a:buFont typeface="Arial" panose="020B0604020202020204" pitchFamily="34" charset="0"/>
              <a:buChar char="•"/>
            </a:pPr>
            <a:r>
              <a:rPr lang="en-GB" dirty="0"/>
              <a:t>In Topology View, Establish connection between PLC and PC</a:t>
            </a:r>
          </a:p>
        </p:txBody>
      </p:sp>
      <p:pic>
        <p:nvPicPr>
          <p:cNvPr id="17" name="Content Placeholder 16">
            <a:extLst>
              <a:ext uri="{FF2B5EF4-FFF2-40B4-BE49-F238E27FC236}">
                <a16:creationId xmlns:a16="http://schemas.microsoft.com/office/drawing/2014/main" id="{492D83F7-3319-490C-A786-B748E34003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8240" y="698162"/>
            <a:ext cx="7563201" cy="5690026"/>
          </a:xfrm>
        </p:spPr>
      </p:pic>
    </p:spTree>
    <p:extLst>
      <p:ext uri="{BB962C8B-B14F-4D97-AF65-F5344CB8AC3E}">
        <p14:creationId xmlns:p14="http://schemas.microsoft.com/office/powerpoint/2010/main" val="1737846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TotalTime>
  <Words>567</Words>
  <Application>Microsoft Office PowerPoint</Application>
  <PresentationFormat>Widescreen</PresentationFormat>
  <Paragraphs>39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Simatic S7-plc OPC Hardware Configuration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desai</dc:creator>
  <cp:lastModifiedBy>aditya desai</cp:lastModifiedBy>
  <cp:revision>17</cp:revision>
  <dcterms:created xsi:type="dcterms:W3CDTF">2020-01-08T06:48:03Z</dcterms:created>
  <dcterms:modified xsi:type="dcterms:W3CDTF">2020-01-09T05:16:22Z</dcterms:modified>
</cp:coreProperties>
</file>